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259" r:id="rId5"/>
    <p:sldId id="260" r:id="rId6"/>
    <p:sldId id="277" r:id="rId7"/>
    <p:sldId id="261" r:id="rId8"/>
    <p:sldId id="262" r:id="rId9"/>
    <p:sldId id="264" r:id="rId10"/>
    <p:sldId id="265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74" r:id="rId19"/>
    <p:sldId id="296" r:id="rId20"/>
    <p:sldId id="297" r:id="rId21"/>
    <p:sldId id="298" r:id="rId22"/>
    <p:sldId id="299" r:id="rId23"/>
    <p:sldId id="304" r:id="rId24"/>
    <p:sldId id="305" r:id="rId25"/>
    <p:sldId id="306" r:id="rId26"/>
    <p:sldId id="300" r:id="rId27"/>
    <p:sldId id="276" r:id="rId28"/>
    <p:sldId id="302" r:id="rId29"/>
    <p:sldId id="301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éa HARMEL" initials="LH" lastIdx="1" clrIdx="0">
    <p:extLst>
      <p:ext uri="{19B8F6BF-5375-455C-9EA6-DF929625EA0E}">
        <p15:presenceInfo xmlns:p15="http://schemas.microsoft.com/office/powerpoint/2012/main" userId="Léa HARM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rah\Desktop\ISARA%202A\S4\Anglais\Pr&#233;sentation%20orale\footprint%20toda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rah\Desktop\ISARA%202A\S4\Anglais\Pr&#233;sentation%20orale\stats%20C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b="0" i="0" u="none" strike="noStrike" baseline="0" dirty="0" err="1">
                <a:effectLst/>
              </a:rPr>
              <a:t>Evian’s</a:t>
            </a:r>
            <a:r>
              <a:rPr lang="fr-FR" sz="1800" b="0" i="0" u="none" strike="noStrike" baseline="0" dirty="0">
                <a:effectLst/>
              </a:rPr>
              <a:t> turnover breakdown by </a:t>
            </a:r>
            <a:r>
              <a:rPr lang="fr-FR" sz="1800" b="0" i="0" u="none" strike="noStrike" baseline="0" dirty="0" err="1">
                <a:effectLst/>
              </a:rPr>
              <a:t>geographical</a:t>
            </a:r>
            <a:r>
              <a:rPr lang="fr-FR" sz="1800" b="0" i="0" u="none" strike="noStrike" baseline="0" dirty="0">
                <a:effectLst/>
              </a:rPr>
              <a:t> areas in 2007 </a:t>
            </a:r>
            <a:br>
              <a:rPr lang="fr-FR" sz="1800" b="1" i="0" u="none" strike="noStrike" baseline="0" dirty="0"/>
            </a:br>
            <a:endParaRPr lang="fr-FR" dirty="0"/>
          </a:p>
        </c:rich>
      </c:tx>
      <c:layout>
        <c:manualLayout>
          <c:xMode val="edge"/>
          <c:yMode val="edge"/>
          <c:x val="0.1550972546109815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7675007709060073"/>
          <c:y val="0.24076330758182585"/>
          <c:w val="0.43335999383275192"/>
          <c:h val="0.6828996070838790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9FBF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8D1-44C8-8E2A-DD27EC05550B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8D1-44C8-8E2A-DD27EC05550B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8D1-44C8-8E2A-DD27EC05550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8D1-44C8-8E2A-DD27EC05550B}"/>
              </c:ext>
            </c:extLst>
          </c:dPt>
          <c:dPt>
            <c:idx val="4"/>
            <c:bubble3D val="0"/>
            <c:spPr>
              <a:solidFill>
                <a:srgbClr val="F28AE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8D1-44C8-8E2A-DD27EC05550B}"/>
              </c:ext>
            </c:extLst>
          </c:dPt>
          <c:dPt>
            <c:idx val="5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8D1-44C8-8E2A-DD27EC05550B}"/>
              </c:ext>
            </c:extLst>
          </c:dPt>
          <c:dPt>
            <c:idx val="6"/>
            <c:bubble3D val="0"/>
            <c:spPr>
              <a:solidFill>
                <a:srgbClr val="72EE8A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8D1-44C8-8E2A-DD27EC05550B}"/>
              </c:ext>
            </c:extLst>
          </c:dPt>
          <c:dPt>
            <c:idx val="7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8D1-44C8-8E2A-DD27EC05550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Feuil2!$A$2:$A$9</c:f>
              <c:strCache>
                <c:ptCount val="8"/>
                <c:pt idx="0">
                  <c:v>France </c:v>
                </c:pt>
                <c:pt idx="1">
                  <c:v>Great Britain</c:v>
                </c:pt>
                <c:pt idx="2">
                  <c:v>Japan</c:v>
                </c:pt>
                <c:pt idx="3">
                  <c:v>USA</c:v>
                </c:pt>
                <c:pt idx="4">
                  <c:v>Belgium, Netherland, Luxembourg </c:v>
                </c:pt>
                <c:pt idx="5">
                  <c:v>Germany</c:v>
                </c:pt>
                <c:pt idx="6">
                  <c:v>Switzerland </c:v>
                </c:pt>
                <c:pt idx="7">
                  <c:v>Other</c:v>
                </c:pt>
              </c:strCache>
            </c:strRef>
          </c:cat>
          <c:val>
            <c:numRef>
              <c:f>Feuil2!$B$2:$B$9</c:f>
              <c:numCache>
                <c:formatCode>0%</c:formatCode>
                <c:ptCount val="8"/>
                <c:pt idx="0">
                  <c:v>0.36</c:v>
                </c:pt>
                <c:pt idx="1">
                  <c:v>0.18</c:v>
                </c:pt>
                <c:pt idx="2">
                  <c:v>0.09</c:v>
                </c:pt>
                <c:pt idx="3">
                  <c:v>7.0000000000000007E-2</c:v>
                </c:pt>
                <c:pt idx="4">
                  <c:v>0.06</c:v>
                </c:pt>
                <c:pt idx="5">
                  <c:v>0.05</c:v>
                </c:pt>
                <c:pt idx="6">
                  <c:v>0.04</c:v>
                </c:pt>
                <c:pt idx="7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8D1-44C8-8E2A-DD27EC05550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4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4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4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4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4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4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4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4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>
        <c:manualLayout>
          <c:xMode val="edge"/>
          <c:yMode val="edge"/>
          <c:x val="0.65173096504583683"/>
          <c:y val="0.19324291833545293"/>
          <c:w val="0.32583366257444063"/>
          <c:h val="0.8062040886054324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4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4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Evian's turnover since 2012</a:t>
            </a:r>
          </a:p>
        </c:rich>
      </c:tx>
      <c:layout>
        <c:manualLayout>
          <c:xMode val="edge"/>
          <c:yMode val="edge"/>
          <c:x val="0.31463636612963053"/>
          <c:y val="1.9144329856501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4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FF99CC"/>
              </a:solidFill>
              <a:round/>
            </a:ln>
            <a:effectLst/>
          </c:spPr>
          <c:marker>
            <c:symbol val="none"/>
          </c:marker>
          <c:cat>
            <c:numRef>
              <c:f>Feuil1!$A$4:$A$8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Feuil1!$B$4:$B$8</c:f>
              <c:numCache>
                <c:formatCode>#,##0</c:formatCode>
                <c:ptCount val="5"/>
                <c:pt idx="0">
                  <c:v>1292773008</c:v>
                </c:pt>
                <c:pt idx="1">
                  <c:v>1353354612</c:v>
                </c:pt>
                <c:pt idx="2">
                  <c:v>1394721513</c:v>
                </c:pt>
                <c:pt idx="3">
                  <c:v>1481165122</c:v>
                </c:pt>
                <c:pt idx="4">
                  <c:v>1522888496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AE-423A-9AD0-E1C900F1DB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7483928"/>
        <c:axId val="547484256"/>
      </c:lineChart>
      <c:catAx>
        <c:axId val="547483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9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484256"/>
        <c:crosses val="autoZero"/>
        <c:auto val="1"/>
        <c:lblAlgn val="ctr"/>
        <c:lblOffset val="100"/>
        <c:noMultiLvlLbl val="0"/>
      </c:catAx>
      <c:valAx>
        <c:axId val="54748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900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748392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lang="en-GB" noProof="0"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Evian carbon footprint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solidFill>
                <a:schemeClr val="accent3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FF0066">
                      <a:tint val="66000"/>
                      <a:satMod val="160000"/>
                    </a:srgbClr>
                  </a:gs>
                  <a:gs pos="50000">
                    <a:srgbClr val="FF0066">
                      <a:tint val="44500"/>
                      <a:satMod val="160000"/>
                    </a:srgbClr>
                  </a:gs>
                  <a:gs pos="100000">
                    <a:srgbClr val="FF0066">
                      <a:tint val="23500"/>
                      <a:satMod val="16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accent3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C0E-4207-9728-3BD9C34001E3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3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C0E-4207-9728-3BD9C34001E3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3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C0E-4207-9728-3BD9C34001E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Feuil1!$A$3:$A$5</c:f>
              <c:strCache>
                <c:ptCount val="3"/>
                <c:pt idx="0">
                  <c:v>Production process </c:v>
                </c:pt>
                <c:pt idx="1">
                  <c:v>Transport </c:v>
                </c:pt>
                <c:pt idx="2">
                  <c:v>Packaging </c:v>
                </c:pt>
              </c:strCache>
            </c:strRef>
          </c:cat>
          <c:val>
            <c:numRef>
              <c:f>Feuil1!$B$3:$B$5</c:f>
              <c:numCache>
                <c:formatCode>General</c:formatCode>
                <c:ptCount val="3"/>
                <c:pt idx="0">
                  <c:v>7</c:v>
                </c:pt>
                <c:pt idx="1">
                  <c:v>42</c:v>
                </c:pt>
                <c:pt idx="2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C0E-4207-9728-3BD9C34001E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>
        <c:manualLayout>
          <c:xMode val="edge"/>
          <c:yMode val="edge"/>
          <c:x val="0.65568348869212434"/>
          <c:y val="0.35636685530170736"/>
          <c:w val="0.33266135168954691"/>
          <c:h val="0.422156526023665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5T16:49:32.59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55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21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04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74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49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64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08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75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74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0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F9BE4-C19B-4F0B-B6B5-3016AD448700}" type="datetimeFigureOut">
              <a:rPr lang="fr-FR" smtClean="0"/>
              <a:t>19/03/2018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3DCB-560D-4BF4-A097-52E54729FF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38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f.tv/articles/what-is-the-origin-of-evian-water/" TargetMode="External"/><Relationship Id="rId2" Type="http://schemas.openxmlformats.org/officeDocument/2006/relationships/hyperlink" Target="https://www.planetoscope.com/boisson/1284-production-mondiale-de-bouteilles-d-eau-d-evia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WFPMwlY7EA" TargetMode="External"/><Relationship Id="rId4" Type="http://schemas.openxmlformats.org/officeDocument/2006/relationships/hyperlink" Target="http://pure.evian.com/en/UK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13.jp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2282190" y="338456"/>
            <a:ext cx="9144000" cy="956310"/>
          </a:xfrm>
        </p:spPr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      Food company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-2089874" y="1488125"/>
            <a:ext cx="9144000" cy="1655762"/>
          </a:xfrm>
        </p:spPr>
        <p:txBody>
          <a:bodyPr/>
          <a:lstStyle/>
          <a:p>
            <a:r>
              <a:rPr lang="fr-FR" dirty="0"/>
              <a:t>            Sarah GASTALDO      Léa HARMEL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90" y="4567873"/>
            <a:ext cx="3627120" cy="272034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0435590" y="6275070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19/03/2018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30" y="1988820"/>
            <a:ext cx="6496050" cy="42862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686" y="139699"/>
            <a:ext cx="3242488" cy="19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9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erlin Sans FB" panose="020E0602020502020306" pitchFamily="34" charset="0"/>
              </a:rPr>
              <a:t>III) </a:t>
            </a:r>
            <a:r>
              <a:rPr lang="en-GB" dirty="0">
                <a:latin typeface="Berlin Sans FB" panose="020E0602020502020306" pitchFamily="34" charset="0"/>
              </a:rPr>
              <a:t>Organisation and Structure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4) Communication</a:t>
            </a:r>
            <a:endParaRPr lang="en-GB" dirty="0"/>
          </a:p>
        </p:txBody>
      </p:sp>
      <p:pic>
        <p:nvPicPr>
          <p:cNvPr id="4" name="Image 3"/>
          <p:cNvPicPr/>
          <p:nvPr/>
        </p:nvPicPr>
        <p:blipFill rotWithShape="1">
          <a:blip r:embed="rId2"/>
          <a:srcRect l="16535" t="13522" r="17989" b="4762"/>
          <a:stretch/>
        </p:blipFill>
        <p:spPr bwMode="auto">
          <a:xfrm>
            <a:off x="8273415" y="434182"/>
            <a:ext cx="3771900" cy="2647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" y="4017748"/>
            <a:ext cx="7029450" cy="27051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15" y="3650933"/>
            <a:ext cx="3402061" cy="25260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CD3603-DFA6-4E26-8265-5767E1A42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91" t="9911" r="61305" b="78896"/>
          <a:stretch/>
        </p:blipFill>
        <p:spPr>
          <a:xfrm>
            <a:off x="1703723" y="2342422"/>
            <a:ext cx="4429726" cy="13085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090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erlin Sans FB" panose="020E0602020502020306" pitchFamily="34" charset="0"/>
              </a:rPr>
              <a:t>IV) From the water to the bottle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2" r="2982"/>
          <a:stretch/>
        </p:blipFill>
        <p:spPr>
          <a:xfrm>
            <a:off x="3232974" y="1690688"/>
            <a:ext cx="3591339" cy="34389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/>
          <a:stretch/>
        </p:blipFill>
        <p:spPr>
          <a:xfrm>
            <a:off x="266106" y="1754774"/>
            <a:ext cx="2732009" cy="3429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09" y="1690688"/>
            <a:ext cx="1965341" cy="35030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184" y="1690689"/>
            <a:ext cx="1902587" cy="349308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66106" y="5247861"/>
            <a:ext cx="3304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Water from</a:t>
            </a:r>
          </a:p>
          <a:p>
            <a:r>
              <a:rPr lang="en-GB" sz="2000" dirty="0"/>
              <a:t>the rain and the </a:t>
            </a:r>
            <a:br>
              <a:rPr lang="en-GB" sz="2000" dirty="0"/>
            </a:br>
            <a:r>
              <a:rPr lang="en-GB" sz="2000" dirty="0"/>
              <a:t>melting snow.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232974" y="5257800"/>
            <a:ext cx="4582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15% of this water is going to</a:t>
            </a:r>
          </a:p>
          <a:p>
            <a:r>
              <a:rPr lang="en-GB" sz="2000" dirty="0"/>
              <a:t>infiltrate in the ground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169426" y="5257800"/>
            <a:ext cx="226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water is percolating in the ground, taking 15 years to get to the source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826184" y="5257800"/>
            <a:ext cx="1902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pure water emerges on the sides of the Alps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484D8B0-126C-43C2-A54D-0AEDAB0FC587}"/>
              </a:ext>
            </a:extLst>
          </p:cNvPr>
          <p:cNvSpPr txBox="1"/>
          <p:nvPr/>
        </p:nvSpPr>
        <p:spPr>
          <a:xfrm>
            <a:off x="0" y="6550223"/>
            <a:ext cx="7149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tx2">
                    <a:lumMod val="75000"/>
                  </a:schemeClr>
                </a:solidFill>
              </a:rPr>
              <a:t>Youtube</a:t>
            </a:r>
            <a:r>
              <a:rPr lang="fr-F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2">
                    <a:lumMod val="75000"/>
                  </a:schemeClr>
                </a:solidFill>
              </a:rPr>
              <a:t>video</a:t>
            </a:r>
            <a:r>
              <a:rPr lang="fr-FR" sz="1400" dirty="0">
                <a:solidFill>
                  <a:schemeClr val="tx2">
                    <a:lumMod val="75000"/>
                  </a:schemeClr>
                </a:solidFill>
              </a:rPr>
              <a:t> : https://www.youtube.com/watch?v=kzhiO9KqNvM</a:t>
            </a:r>
          </a:p>
        </p:txBody>
      </p:sp>
    </p:spTree>
    <p:extLst>
      <p:ext uri="{BB962C8B-B14F-4D97-AF65-F5344CB8AC3E}">
        <p14:creationId xmlns:p14="http://schemas.microsoft.com/office/powerpoint/2010/main" val="4076400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dirty="0">
                <a:latin typeface="Berlin Sans FB" panose="020E0602020502020306" pitchFamily="34" charset="0"/>
              </a:rPr>
            </a:br>
            <a:r>
              <a:rPr lang="en-GB" sz="4900" dirty="0">
                <a:latin typeface="Berlin Sans FB" panose="020E0602020502020306" pitchFamily="34" charset="0"/>
              </a:rPr>
              <a:t>V) Water composition</a:t>
            </a:r>
            <a:br>
              <a:rPr lang="en-GB" b="1" dirty="0"/>
            </a:br>
            <a:endParaRPr lang="en-GB" dirty="0"/>
          </a:p>
        </p:txBody>
      </p:sp>
      <p:pic>
        <p:nvPicPr>
          <p:cNvPr id="1026" name="Picture 2" descr="ésultat de recherche d'images pour &quot;composition of the evian water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7"/>
          <a:stretch/>
        </p:blipFill>
        <p:spPr bwMode="auto">
          <a:xfrm>
            <a:off x="223684" y="1690688"/>
            <a:ext cx="5872316" cy="464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489290" y="2644725"/>
            <a:ext cx="486451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200" dirty="0"/>
              <a:t>pH= 7,2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Can be drunk daily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Recommended for everyone, and especially for:</a:t>
            </a:r>
            <a:br>
              <a:rPr lang="en-GB" sz="2200" dirty="0"/>
            </a:br>
            <a:r>
              <a:rPr lang="en-GB" sz="2200" dirty="0"/>
              <a:t>   - Babies</a:t>
            </a:r>
            <a:br>
              <a:rPr lang="en-GB" sz="2200" dirty="0"/>
            </a:br>
            <a:r>
              <a:rPr lang="en-GB" sz="2200" dirty="0"/>
              <a:t>   - Pregnant women</a:t>
            </a:r>
            <a:br>
              <a:rPr lang="en-GB" sz="2200" dirty="0"/>
            </a:br>
            <a:r>
              <a:rPr lang="en-GB" sz="2200" dirty="0"/>
              <a:t>   - Breastfeeding women</a:t>
            </a:r>
          </a:p>
          <a:p>
            <a:pPr marL="285750" indent="-285750">
              <a:buFont typeface="Arial" charset="0"/>
              <a:buChar char="•"/>
            </a:pPr>
            <a:endParaRPr lang="es-ES_tradnl" dirty="0"/>
          </a:p>
        </p:txBody>
      </p:sp>
      <p:sp>
        <p:nvSpPr>
          <p:cNvPr id="5" name="ZoneTexte 4"/>
          <p:cNvSpPr txBox="1"/>
          <p:nvPr/>
        </p:nvSpPr>
        <p:spPr>
          <a:xfrm>
            <a:off x="838200" y="6337974"/>
            <a:ext cx="860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content in mineral salts. In mg/litre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600076-8D7C-454A-96F1-137B2B401A0A}"/>
              </a:ext>
            </a:extLst>
          </p:cNvPr>
          <p:cNvSpPr txBox="1"/>
          <p:nvPr/>
        </p:nvSpPr>
        <p:spPr>
          <a:xfrm>
            <a:off x="758154" y="5809771"/>
            <a:ext cx="143082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300" b="1" spc="50" dirty="0">
                <a:solidFill>
                  <a:schemeClr val="bg2">
                    <a:lumMod val="50000"/>
                  </a:schemeClr>
                </a:solidFill>
                <a:latin typeface="Bahnschrift SemiLight" panose="020B0502040204020203" pitchFamily="34" charset="0"/>
              </a:rPr>
              <a:t>SILICA</a:t>
            </a:r>
            <a:r>
              <a:rPr lang="fr-FR" sz="1400" b="1" spc="50" dirty="0">
                <a:solidFill>
                  <a:schemeClr val="bg2">
                    <a:lumMod val="50000"/>
                  </a:schemeClr>
                </a:solidFill>
                <a:latin typeface="Bahnschrift Semi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725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dirty="0">
                <a:latin typeface="Berlin Sans FB" panose="020E0602020502020306" pitchFamily="34" charset="0"/>
              </a:rPr>
            </a:br>
            <a:r>
              <a:rPr lang="en-GB" sz="4900" dirty="0">
                <a:latin typeface="Berlin Sans FB" panose="020E0602020502020306" pitchFamily="34" charset="0"/>
              </a:rPr>
              <a:t>VI) Product range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1) Everyday</a:t>
            </a:r>
          </a:p>
          <a:p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80060"/>
            <a:ext cx="6858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2049" y="2771299"/>
            <a:ext cx="5463833" cy="2657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1838827" y="3248171"/>
            <a:ext cx="48955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200" dirty="0"/>
              <a:t>33 cl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200" dirty="0"/>
              <a:t>50 cl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200" dirty="0"/>
              <a:t>75 cl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200" dirty="0"/>
              <a:t>1 litre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200" dirty="0"/>
              <a:t>1.5 litre</a:t>
            </a:r>
          </a:p>
          <a:p>
            <a:pPr marL="285750" indent="-285750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986" y="1239865"/>
            <a:ext cx="4335694" cy="43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03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85142"/>
            <a:ext cx="10515600" cy="1325563"/>
          </a:xfrm>
        </p:spPr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VI) Product range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2) Special occasions </a:t>
            </a:r>
          </a:p>
          <a:p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51" y="2029239"/>
            <a:ext cx="4789042" cy="47890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784" y="2617405"/>
            <a:ext cx="1491484" cy="395811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64" y="2617405"/>
            <a:ext cx="2504743" cy="39581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5930" y="3019723"/>
            <a:ext cx="2365106" cy="3153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48716" y="804146"/>
            <a:ext cx="3306364" cy="30992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6257407" y="1122680"/>
            <a:ext cx="48955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200" dirty="0"/>
              <a:t>Glass bottles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Limited editions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Designed by: </a:t>
            </a:r>
            <a:br>
              <a:rPr lang="en-GB" sz="2200" dirty="0"/>
            </a:br>
            <a:r>
              <a:rPr lang="en-GB" sz="2200" dirty="0"/>
              <a:t>	-Chiara </a:t>
            </a:r>
            <a:r>
              <a:rPr lang="en-GB" sz="2200" dirty="0" err="1"/>
              <a:t>Ferragni</a:t>
            </a:r>
            <a:br>
              <a:rPr lang="en-GB" sz="2200" dirty="0"/>
            </a:br>
            <a:r>
              <a:rPr lang="en-GB" sz="2200" dirty="0"/>
              <a:t>	-Christian Lacroix</a:t>
            </a:r>
            <a:br>
              <a:rPr lang="en-GB" sz="2200" dirty="0"/>
            </a:br>
            <a:r>
              <a:rPr lang="en-GB" sz="2200" dirty="0"/>
              <a:t>	-Paul Smith</a:t>
            </a:r>
            <a:br>
              <a:rPr lang="en-GB" sz="2200" dirty="0"/>
            </a:br>
            <a:r>
              <a:rPr lang="en-GB" sz="2200" dirty="0"/>
              <a:t>	-…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0487187" y="6264976"/>
            <a:ext cx="17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3924223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VI) Product range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3)Evian fruits and plants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2" y="2771299"/>
            <a:ext cx="6343650" cy="3800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939" y="2643274"/>
            <a:ext cx="5463833" cy="36686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/>
          <p:cNvSpPr txBox="1"/>
          <p:nvPr/>
        </p:nvSpPr>
        <p:spPr>
          <a:xfrm>
            <a:off x="599098" y="3077203"/>
            <a:ext cx="48955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200" dirty="0"/>
              <a:t>2016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Water, fruits and botanicals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3 recipes: raspberry and verbena, lemon and elderflower, grape and rose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84% Evian water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16% Fruit juice and plant extracts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No sweetener, no food colouring, no preservative</a:t>
            </a:r>
          </a:p>
        </p:txBody>
      </p:sp>
    </p:spTree>
    <p:extLst>
      <p:ext uri="{BB962C8B-B14F-4D97-AF65-F5344CB8AC3E}">
        <p14:creationId xmlns:p14="http://schemas.microsoft.com/office/powerpoint/2010/main" val="66568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VI) Product range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4) Evian infused x Kusmi</a:t>
            </a:r>
          </a:p>
          <a:p>
            <a:endParaRPr lang="en-GB" dirty="0"/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4" y="2728595"/>
            <a:ext cx="4648212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60" y="963612"/>
            <a:ext cx="2419350" cy="1724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8218" y="3103563"/>
            <a:ext cx="5463833" cy="25068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6536508" y="3401247"/>
            <a:ext cx="48955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200" dirty="0"/>
              <a:t>2017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96% Evian water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3% Organic cane sugar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1% White tea infusion, mint and raspberry or peach and violet</a:t>
            </a:r>
          </a:p>
          <a:p>
            <a:pPr marL="285750" indent="-285750">
              <a:buFont typeface="Arial" charset="0"/>
              <a:buChar char="•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2003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VI) Product range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5) Facial spray</a:t>
            </a:r>
          </a:p>
          <a:p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41" y="139486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62049" y="2771300"/>
            <a:ext cx="5463833" cy="235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1730339" y="3186178"/>
            <a:ext cx="4895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200" dirty="0"/>
              <a:t>Millions of tiny micro-droplets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Natural nitrogen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To cool down 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dirty="0"/>
              <a:t>Four sizes</a:t>
            </a:r>
          </a:p>
          <a:p>
            <a:pPr marL="285750" indent="-285750">
              <a:buFont typeface="Arial" charset="0"/>
              <a:buChar char="•"/>
            </a:pPr>
            <a:endParaRPr lang="es-ES_tradnl" sz="2200" dirty="0"/>
          </a:p>
        </p:txBody>
      </p:sp>
    </p:spTree>
    <p:extLst>
      <p:ext uri="{BB962C8B-B14F-4D97-AF65-F5344CB8AC3E}">
        <p14:creationId xmlns:p14="http://schemas.microsoft.com/office/powerpoint/2010/main" val="1074253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Berlin Sans FB" panose="020E0602020502020306" pitchFamily="34" charset="0"/>
              </a:rPr>
              <a:t>VII) Life cycle of an Evian </a:t>
            </a:r>
            <a:r>
              <a:rPr lang="fr-FR" dirty="0" err="1">
                <a:latin typeface="Berlin Sans FB" panose="020E0602020502020306" pitchFamily="34" charset="0"/>
              </a:rPr>
              <a:t>bottle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21156"/>
            <a:ext cx="10515600" cy="4351338"/>
          </a:xfrm>
        </p:spPr>
        <p:txBody>
          <a:bodyPr/>
          <a:lstStyle/>
          <a:p>
            <a:endParaRPr lang="en-GB" b="1" dirty="0"/>
          </a:p>
          <a:p>
            <a:endParaRPr lang="en-GB" dirty="0"/>
          </a:p>
        </p:txBody>
      </p:sp>
      <p:pic>
        <p:nvPicPr>
          <p:cNvPr id="1026" name="Picture 2" descr="https://lh4.googleusercontent.com/qGO47mGybzNczEyuRd-06MSGGIrPF6f4IXEWFTckOmQ-2zhJEXo9yeUxK8EOkCmz_3_Cf32SyNzCMArF52mRaaA1gTXhlvuYovIaZ52nmms3pV_az7DU5zAE0ONNX4-xnAaqtlb9">
            <a:extLst>
              <a:ext uri="{FF2B5EF4-FFF2-40B4-BE49-F238E27FC236}">
                <a16:creationId xmlns:a16="http://schemas.microsoft.com/office/drawing/2014/main" id="{5F5242B9-2485-45BA-B040-1530BA326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01" y="2065338"/>
            <a:ext cx="757099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9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Berlin Sans FB" panose="020E0602020502020306" pitchFamily="34" charset="0"/>
              </a:rPr>
              <a:t>VIII) </a:t>
            </a:r>
            <a:r>
              <a:rPr lang="fr-FR" err="1">
                <a:latin typeface="Berlin Sans FB" panose="020E0602020502020306" pitchFamily="34" charset="0"/>
              </a:rPr>
              <a:t>Environment</a:t>
            </a:r>
            <a:endParaRPr lang="en-GB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39" r="72956"/>
          <a:stretch/>
        </p:blipFill>
        <p:spPr>
          <a:xfrm>
            <a:off x="1040647" y="1752044"/>
            <a:ext cx="1775791" cy="2794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8539" y="4607401"/>
            <a:ext cx="36874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000" dirty="0"/>
              <a:t>Today only 1/2 bottles are recycled in average and only 1/5 in large cities.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/>
              <a:t>Sorting is essential to reduce our environmental impact</a:t>
            </a:r>
          </a:p>
        </p:txBody>
      </p:sp>
      <p:pic>
        <p:nvPicPr>
          <p:cNvPr id="1026" name="Picture 2" descr="https://lh4.googleusercontent.com/cS6NG6WldNcl-qFEonmacZzE9-Q1b01PSk3K7FyAceOm_KJNDVdsuMEipMe8ApQGk2z1HKoQq54hLJh3iLHCYrvESw1ubQ5ofwV9a13_GgNeO9CadC_RpKMpkOwJexjktVtOC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11" y="2411487"/>
            <a:ext cx="7318784" cy="414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553092" y="1851032"/>
            <a:ext cx="780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Transformed, the Evian bottles can become other objects or new bottles</a:t>
            </a:r>
          </a:p>
        </p:txBody>
      </p:sp>
    </p:spTree>
    <p:extLst>
      <p:ext uri="{BB962C8B-B14F-4D97-AF65-F5344CB8AC3E}">
        <p14:creationId xmlns:p14="http://schemas.microsoft.com/office/powerpoint/2010/main" val="236510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8000" dirty="0">
                <a:latin typeface="Berlin Sans FB" panose="020E0602020502020306" pitchFamily="34" charset="0"/>
              </a:rPr>
              <a:t>Plan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3644" y="1022985"/>
            <a:ext cx="10515600" cy="5657850"/>
          </a:xfrm>
        </p:spPr>
        <p:txBody>
          <a:bodyPr>
            <a:normAutofit fontScale="32500" lnSpcReduction="20000"/>
          </a:bodyPr>
          <a:lstStyle/>
          <a:p>
            <a:r>
              <a:rPr lang="en-GB" sz="4900" b="1" dirty="0"/>
              <a:t>I) Introduction</a:t>
            </a:r>
          </a:p>
          <a:p>
            <a:r>
              <a:rPr lang="en-GB" sz="4900" b="1" dirty="0"/>
              <a:t>II) A Brief History</a:t>
            </a:r>
          </a:p>
          <a:p>
            <a:pPr marL="0" indent="0">
              <a:buNone/>
            </a:pPr>
            <a:r>
              <a:rPr lang="en-GB" sz="4900" b="1" dirty="0"/>
              <a:t>	1) Discovery of the source </a:t>
            </a:r>
          </a:p>
          <a:p>
            <a:pPr marL="0" indent="0">
              <a:buNone/>
            </a:pPr>
            <a:r>
              <a:rPr lang="en-GB" sz="4900" b="1" dirty="0"/>
              <a:t>	2) Timeline of the company</a:t>
            </a:r>
          </a:p>
          <a:p>
            <a:r>
              <a:rPr lang="en-GB" sz="4900" b="1" dirty="0"/>
              <a:t>III) Organisation and Structure</a:t>
            </a:r>
          </a:p>
          <a:p>
            <a:pPr marL="0" indent="0">
              <a:buNone/>
            </a:pPr>
            <a:r>
              <a:rPr lang="en-GB" sz="4900" b="1" dirty="0"/>
              <a:t>	1) Geographical presence</a:t>
            </a:r>
          </a:p>
          <a:p>
            <a:pPr marL="0" indent="0">
              <a:buNone/>
            </a:pPr>
            <a:r>
              <a:rPr lang="en-GB" sz="4900" b="1" dirty="0"/>
              <a:t>	2) Number of employees</a:t>
            </a:r>
          </a:p>
          <a:p>
            <a:pPr marL="0" indent="0">
              <a:buNone/>
            </a:pPr>
            <a:r>
              <a:rPr lang="en-GB" sz="4900" b="1" dirty="0"/>
              <a:t>	3) Economic indicators</a:t>
            </a:r>
          </a:p>
          <a:p>
            <a:pPr marL="0" indent="0">
              <a:buNone/>
            </a:pPr>
            <a:r>
              <a:rPr lang="en-GB" sz="4900" b="1" dirty="0"/>
              <a:t>	4) Communication </a:t>
            </a:r>
          </a:p>
          <a:p>
            <a:r>
              <a:rPr lang="en-GB" sz="4900" b="1" dirty="0"/>
              <a:t>IV) From the water to the bottle </a:t>
            </a:r>
          </a:p>
          <a:p>
            <a:r>
              <a:rPr lang="en-GB" sz="4900" b="1" dirty="0"/>
              <a:t>V) Water composition</a:t>
            </a:r>
          </a:p>
          <a:p>
            <a:r>
              <a:rPr lang="en-GB" sz="4900" b="1" dirty="0"/>
              <a:t>VI) Product range</a:t>
            </a:r>
          </a:p>
          <a:p>
            <a:pPr marL="1371600" lvl="2" indent="-457200">
              <a:buAutoNum type="arabicParenR"/>
            </a:pPr>
            <a:r>
              <a:rPr lang="en-GB" sz="4900" b="1" dirty="0"/>
              <a:t>Everyday</a:t>
            </a:r>
          </a:p>
          <a:p>
            <a:pPr marL="1371600" lvl="2" indent="-457200">
              <a:buAutoNum type="arabicParenR"/>
            </a:pPr>
            <a:r>
              <a:rPr lang="en-GB" sz="4900" b="1" dirty="0"/>
              <a:t>Special Occasions</a:t>
            </a:r>
          </a:p>
          <a:p>
            <a:pPr marL="1371600" lvl="2" indent="-457200">
              <a:buAutoNum type="arabicParenR"/>
            </a:pPr>
            <a:r>
              <a:rPr lang="en-GB" sz="4900" b="1" dirty="0"/>
              <a:t>Evian Fruits and Plants</a:t>
            </a:r>
          </a:p>
          <a:p>
            <a:pPr marL="1371600" lvl="2" indent="-457200">
              <a:buAutoNum type="arabicParenR"/>
            </a:pPr>
            <a:r>
              <a:rPr lang="en-GB" sz="4900" b="1" dirty="0"/>
              <a:t>Evian Infused x </a:t>
            </a:r>
            <a:r>
              <a:rPr lang="en-GB" sz="4900" b="1" dirty="0" err="1"/>
              <a:t>Kusmi</a:t>
            </a:r>
            <a:endParaRPr lang="en-GB" sz="4900" b="1" dirty="0"/>
          </a:p>
          <a:p>
            <a:pPr marL="1371600" lvl="2" indent="-457200">
              <a:buAutoNum type="arabicParenR"/>
            </a:pPr>
            <a:r>
              <a:rPr lang="en-GB" sz="4900" b="1" dirty="0"/>
              <a:t>Facial Spray </a:t>
            </a:r>
          </a:p>
          <a:p>
            <a:r>
              <a:rPr lang="en-GB" sz="4900" b="1" dirty="0"/>
              <a:t>VII) Life cycle of an Evian bottle</a:t>
            </a:r>
          </a:p>
          <a:p>
            <a:r>
              <a:rPr lang="en-GB" sz="4900" b="1" dirty="0"/>
              <a:t>VIII) Environment</a:t>
            </a:r>
          </a:p>
          <a:p>
            <a:r>
              <a:rPr lang="en-GB" sz="4900" b="1" dirty="0"/>
              <a:t>IX) Conclusion </a:t>
            </a:r>
            <a:endParaRPr lang="en-GB" sz="3100" dirty="0"/>
          </a:p>
          <a:p>
            <a:endParaRPr lang="en-GB" sz="31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229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9" y="-410818"/>
            <a:ext cx="4522922" cy="22614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005"/>
          <a:stretch/>
        </p:blipFill>
        <p:spPr>
          <a:xfrm>
            <a:off x="8295861" y="106017"/>
            <a:ext cx="3763617" cy="61354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5" y="1489227"/>
            <a:ext cx="4893917" cy="2645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47"/>
          <a:stretch/>
        </p:blipFill>
        <p:spPr>
          <a:xfrm>
            <a:off x="70956" y="4313583"/>
            <a:ext cx="4893916" cy="23986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188259" y="1850643"/>
            <a:ext cx="2584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Réco</a:t>
            </a:r>
            <a:r>
              <a:rPr lang="en-GB" sz="2000" dirty="0"/>
              <a:t> machine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/>
              <a:t>Insert your empty bottles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/>
              <a:t>Receive a purchase voucher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316278" y="6241509"/>
            <a:ext cx="359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LemonTri</a:t>
            </a:r>
            <a:r>
              <a:rPr lang="en-GB" sz="2000" dirty="0"/>
              <a:t> machine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188259" y="4717774"/>
            <a:ext cx="2365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1,5L Evian bottle= 4 plastic pens Pilot recycled</a:t>
            </a:r>
          </a:p>
        </p:txBody>
      </p:sp>
    </p:spTree>
    <p:extLst>
      <p:ext uri="{BB962C8B-B14F-4D97-AF65-F5344CB8AC3E}">
        <p14:creationId xmlns:p14="http://schemas.microsoft.com/office/powerpoint/2010/main" val="58661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Objective: reach the target of zero net carbon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EF1A8E25-085C-4E1C-A904-C6EC25BA9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998967"/>
              </p:ext>
            </p:extLst>
          </p:nvPr>
        </p:nvGraphicFramePr>
        <p:xfrm>
          <a:off x="838200" y="1896427"/>
          <a:ext cx="6537877" cy="414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678189A-1594-4D8F-BB1E-D82C11C110A9}"/>
              </a:ext>
            </a:extLst>
          </p:cNvPr>
          <p:cNvSpPr txBox="1"/>
          <p:nvPr/>
        </p:nvSpPr>
        <p:spPr>
          <a:xfrm>
            <a:off x="7859865" y="2850584"/>
            <a:ext cx="3657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Evian = first brand of Danone which will reach this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Reduce greenhouse gases emissions</a:t>
            </a:r>
          </a:p>
        </p:txBody>
      </p:sp>
    </p:spTree>
    <p:extLst>
      <p:ext uri="{BB962C8B-B14F-4D97-AF65-F5344CB8AC3E}">
        <p14:creationId xmlns:p14="http://schemas.microsoft.com/office/powerpoint/2010/main" val="131615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5A85B-9FE9-43F5-A93D-C7D6E7076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198"/>
            <a:ext cx="10515600" cy="1325563"/>
          </a:xfrm>
        </p:spPr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Objective: reach the target of zero net carbon</a:t>
            </a:r>
            <a:endParaRPr lang="fr-FR" dirty="0">
              <a:latin typeface="Berlin Sans FB" panose="020E0602020502020306" pitchFamily="34" charset="0"/>
            </a:endParaRPr>
          </a:p>
        </p:txBody>
      </p:sp>
      <p:pic>
        <p:nvPicPr>
          <p:cNvPr id="3074" name="Picture 2" descr="https://lh4.googleusercontent.com/y3ixINQp_KGlaxApfcf70Xp4aevEQUYT_bMZTvNDcBEXX3lBTg5RySKW1lNh1cHQJ3lMpY3t4wo9kslmKC2vW8wGRBL5R48f3wOz2Va3eHjpwanSRA_p2kGZstiVbzS8UTPYhG-Z">
            <a:extLst>
              <a:ext uri="{FF2B5EF4-FFF2-40B4-BE49-F238E27FC236}">
                <a16:creationId xmlns:a16="http://schemas.microsoft.com/office/drawing/2014/main" id="{ED564948-5775-49A7-8046-F2595CCC2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80" y="3097081"/>
            <a:ext cx="6206159" cy="212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22F6C49-1569-4B12-8D70-196BEE702542}"/>
              </a:ext>
            </a:extLst>
          </p:cNvPr>
          <p:cNvSpPr txBox="1"/>
          <p:nvPr/>
        </p:nvSpPr>
        <p:spPr>
          <a:xfrm>
            <a:off x="714789" y="2259449"/>
            <a:ext cx="50975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PET (</a:t>
            </a:r>
            <a:r>
              <a:rPr lang="en-US" sz="2200" dirty="0" err="1"/>
              <a:t>PolyEthylene</a:t>
            </a:r>
            <a:r>
              <a:rPr lang="en-US" sz="2200" dirty="0"/>
              <a:t> Terephthalate) is an inert, air-tight and perfectly neutral material.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Since 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PET is 100% recyclable.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rPET</a:t>
            </a:r>
            <a:r>
              <a:rPr lang="en-US" sz="2200" dirty="0"/>
              <a:t> : Recycled PET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Final objective : 100 % plant-based plastic </a:t>
            </a:r>
          </a:p>
          <a:p>
            <a:br>
              <a:rPr lang="en-US" dirty="0"/>
            </a:b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6197F6-6533-4A85-9BC6-3ABB74970B14}"/>
              </a:ext>
            </a:extLst>
          </p:cNvPr>
          <p:cNvSpPr txBox="1"/>
          <p:nvPr/>
        </p:nvSpPr>
        <p:spPr>
          <a:xfrm>
            <a:off x="1640114" y="1579023"/>
            <a:ext cx="606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1) Packaging</a:t>
            </a:r>
          </a:p>
        </p:txBody>
      </p:sp>
    </p:spTree>
    <p:extLst>
      <p:ext uri="{BB962C8B-B14F-4D97-AF65-F5344CB8AC3E}">
        <p14:creationId xmlns:p14="http://schemas.microsoft.com/office/powerpoint/2010/main" val="1177195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4.googleusercontent.com/F0w-9HtDGROpqTkNkR0e6xNN_GPi5Q86hKEPSsYxjsCuW-kA0du6b6OZdfmhJAUdjoLHauDoADdICP5eAOyTQ9CgBzcLmR7wUYSFJ-C7eMATCDuVD3-JimgMIbCqshn0s1hKUIeu">
            <a:extLst>
              <a:ext uri="{FF2B5EF4-FFF2-40B4-BE49-F238E27FC236}">
                <a16:creationId xmlns:a16="http://schemas.microsoft.com/office/drawing/2014/main" id="{0BA1D2CD-3949-4760-8371-F7576B094F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9" y="3006920"/>
            <a:ext cx="6667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0CC8891F-2E4C-436C-A4A3-26B71993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Objective: reach the target of zero net carbon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31B528-8A1A-4947-935A-1E55F8C285CC}"/>
              </a:ext>
            </a:extLst>
          </p:cNvPr>
          <p:cNvSpPr txBox="1"/>
          <p:nvPr/>
        </p:nvSpPr>
        <p:spPr>
          <a:xfrm>
            <a:off x="1349829" y="1825765"/>
            <a:ext cx="606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2) Production process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20A1F14-8D41-4EB5-8A61-144385EBB58F}"/>
              </a:ext>
            </a:extLst>
          </p:cNvPr>
          <p:cNvSpPr txBox="1"/>
          <p:nvPr/>
        </p:nvSpPr>
        <p:spPr>
          <a:xfrm>
            <a:off x="7528378" y="2672241"/>
            <a:ext cx="44123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Reduce water consumption, energy and greenhouse gases emissions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Vegetal and mineral waste treatment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No chemical products</a:t>
            </a:r>
          </a:p>
          <a:p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498632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9B149-A106-45C3-A60D-48BE7B73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Objective: reach the target of zero net carbon</a:t>
            </a:r>
            <a:endParaRPr lang="fr-FR" dirty="0"/>
          </a:p>
        </p:txBody>
      </p:sp>
      <p:pic>
        <p:nvPicPr>
          <p:cNvPr id="5122" name="Picture 2" descr="https://lh4.googleusercontent.com/lx7n43NjhBAGky5oAmmWof4iVkd2wCem0-rO6a_aTqzClGL-_vo1GsK4x0CiuBRTQZ8pN8UIZHyeVZjndT_HVu0Fn0RgmaaiDQIxjuEt3tMjE39MRRA-ZQDC1TMcyqNDtvklPTPp">
            <a:extLst>
              <a:ext uri="{FF2B5EF4-FFF2-40B4-BE49-F238E27FC236}">
                <a16:creationId xmlns:a16="http://schemas.microsoft.com/office/drawing/2014/main" id="{4715EC8E-C6F5-40FE-8B32-2EB5E041C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16761"/>
            <a:ext cx="57626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dQ2_4v9nXXYSuA3h1RAYp8i1e7Milc8YFZYdBCfjC5MuXMtSGtBEzR2nFpfUCZDol4MTqS3S6QbXnUObcKPyEv8dNUYaIufjkKLLhHMqYzwFv4Rpsgi73aaCJKvqP7yo_LnnaQPO">
            <a:extLst>
              <a:ext uri="{FF2B5EF4-FFF2-40B4-BE49-F238E27FC236}">
                <a16:creationId xmlns:a16="http://schemas.microsoft.com/office/drawing/2014/main" id="{39F3038A-06AF-46ED-97CC-2E0B939B4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723640"/>
            <a:ext cx="57626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420DEC-08AB-462C-A939-A5843B23841B}"/>
              </a:ext>
            </a:extLst>
          </p:cNvPr>
          <p:cNvSpPr txBox="1"/>
          <p:nvPr/>
        </p:nvSpPr>
        <p:spPr>
          <a:xfrm>
            <a:off x="1349829" y="1825765"/>
            <a:ext cx="606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3) Shipping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B5166F-ADEF-4E88-A963-BEDFBE7C921D}"/>
              </a:ext>
            </a:extLst>
          </p:cNvPr>
          <p:cNvSpPr txBox="1"/>
          <p:nvPr/>
        </p:nvSpPr>
        <p:spPr>
          <a:xfrm>
            <a:off x="7212239" y="2917897"/>
            <a:ext cx="40349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60% shipped by train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Largest private rail station in France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966303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Respect of the water cycle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45" y="1870570"/>
            <a:ext cx="7239000" cy="37084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014252" y="1539556"/>
            <a:ext cx="3339548" cy="437042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GB" sz="2000" dirty="0"/>
          </a:p>
          <a:p>
            <a:pPr marL="742950" lvl="1" indent="-285750">
              <a:buFont typeface="Arial" charset="0"/>
              <a:buChar char="•"/>
            </a:pPr>
            <a:r>
              <a:rPr lang="en-GB" sz="2000" dirty="0"/>
              <a:t>Never takes more than what nature offers</a:t>
            </a:r>
          </a:p>
          <a:p>
            <a:pPr marL="742950" lvl="1" indent="-285750">
              <a:buFont typeface="Arial" charset="0"/>
              <a:buChar char="•"/>
            </a:pPr>
            <a:endParaRPr lang="en-GB" sz="2000" dirty="0"/>
          </a:p>
          <a:p>
            <a:pPr marL="742950" lvl="1" indent="-285750">
              <a:buFont typeface="Arial" charset="0"/>
              <a:buChar char="•"/>
            </a:pPr>
            <a:r>
              <a:rPr lang="en-GB" sz="2000" dirty="0"/>
              <a:t>Reasoned use of the source</a:t>
            </a:r>
          </a:p>
          <a:p>
            <a:pPr marL="285750" indent="-285750">
              <a:buFont typeface="Arial" charset="0"/>
              <a:buChar char="•"/>
            </a:pPr>
            <a:endParaRPr lang="en-GB" sz="2000" dirty="0"/>
          </a:p>
          <a:p>
            <a:pPr marL="742950" lvl="1" indent="-285750">
              <a:buFont typeface="Arial" charset="0"/>
              <a:buChar char="•"/>
            </a:pPr>
            <a:r>
              <a:rPr lang="en-GB" sz="2000" dirty="0"/>
              <a:t>Under the control of hydro-geologists</a:t>
            </a:r>
          </a:p>
          <a:p>
            <a:pPr marL="285750" indent="-285750">
              <a:buFont typeface="Arial" charset="0"/>
              <a:buChar char="•"/>
            </a:pPr>
            <a:endParaRPr lang="en-GB" sz="2000" dirty="0"/>
          </a:p>
          <a:p>
            <a:pPr marL="742950" lvl="1" indent="-285750">
              <a:buFont typeface="Arial" charset="0"/>
              <a:buChar char="•"/>
            </a:pPr>
            <a:r>
              <a:rPr lang="en-GB" sz="2000" dirty="0"/>
              <a:t>The source continues replenishing itself at a natural rate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48147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54636" y="350995"/>
            <a:ext cx="305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Berlin Sans FB" panose="020E0602020502020306" pitchFamily="34" charset="0"/>
              </a:rPr>
              <a:t>Terragr’Eau</a:t>
            </a:r>
            <a:endParaRPr lang="en-GB" sz="3600" dirty="0">
              <a:latin typeface="Berlin Sans FB" panose="020E0602020502020306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4931" y="1664389"/>
            <a:ext cx="361263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Transform the effluents of breeding into natural fertilizer and biogas.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000" dirty="0"/>
              <a:t>This fertilizer guarantees a sustainable management of the territory around the source. </a:t>
            </a:r>
          </a:p>
          <a:p>
            <a:endParaRPr lang="en-GB" sz="2000" dirty="0"/>
          </a:p>
          <a:p>
            <a:r>
              <a:rPr lang="en-GB" sz="2000" dirty="0"/>
              <a:t>Triple virtue: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/>
              <a:t>Protection of the water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/>
              <a:t>Support of a successful agricultural activity 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/>
              <a:t>Renewable power production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562" y="969262"/>
            <a:ext cx="8238096" cy="54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9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1583"/>
            <a:ext cx="10515600" cy="1325563"/>
          </a:xfrm>
        </p:spPr>
        <p:txBody>
          <a:bodyPr/>
          <a:lstStyle/>
          <a:p>
            <a:r>
              <a:rPr lang="fr-FR" dirty="0">
                <a:latin typeface="Berlin Sans FB" panose="020E0602020502020306" pitchFamily="34" charset="0"/>
              </a:rPr>
              <a:t>IX) Conclusion</a:t>
            </a:r>
            <a:endParaRPr lang="en-GB" dirty="0"/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351338" cy="435133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487206F-BB1E-44F9-8006-AA18C18E4138}"/>
              </a:ext>
            </a:extLst>
          </p:cNvPr>
          <p:cNvSpPr txBox="1"/>
          <p:nvPr/>
        </p:nvSpPr>
        <p:spPr>
          <a:xfrm>
            <a:off x="6778464" y="671691"/>
            <a:ext cx="37737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Second biggest worldwide water company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Positive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Diversification of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Geographical expansion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Turnover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Respect of the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Objective 0 net carbon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Educate people to recycle bottles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Low emission shipping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Bottling with recycled raw materials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Danger of microplastic</a:t>
            </a:r>
          </a:p>
        </p:txBody>
      </p:sp>
    </p:spTree>
    <p:extLst>
      <p:ext uri="{BB962C8B-B14F-4D97-AF65-F5344CB8AC3E}">
        <p14:creationId xmlns:p14="http://schemas.microsoft.com/office/powerpoint/2010/main" val="952769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BIBLIOGRAPHY</a:t>
            </a:r>
            <a:r>
              <a:rPr lang="es-ES_tradnl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600" u="sng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http://www.evian.com/en_us/</a:t>
            </a:r>
          </a:p>
          <a:p>
            <a:r>
              <a:rPr lang="fr-FR" sz="1600" u="sng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https://www.leaf.tv/articles/what-is-the-origin-of-evian-water/</a:t>
            </a:r>
            <a:endParaRPr lang="fr-FR" sz="1600" u="sng" dirty="0">
              <a:solidFill>
                <a:schemeClr val="accent1">
                  <a:lumMod val="75000"/>
                </a:schemeClr>
              </a:solidFill>
              <a:hlinkClick r:id="rId2"/>
            </a:endParaRPr>
          </a:p>
          <a:p>
            <a:r>
              <a:rPr lang="fr-FR" sz="1600" u="sng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https://ww.planetoscope.com/boisson/1284-production-mondiale-de-bouteilles-d-eau-d-evian.html</a:t>
            </a:r>
            <a:r>
              <a:rPr lang="fr-FR" sz="16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fr-FR" sz="1600" u="sng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http://pure.evian.com/en/UK/</a:t>
            </a:r>
            <a:endParaRPr lang="fr-FR" sz="1600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sz="1600" u="sng" dirty="0">
                <a:solidFill>
                  <a:schemeClr val="accent1">
                    <a:lumMod val="75000"/>
                  </a:schemeClr>
                </a:solidFill>
              </a:rPr>
              <a:t>https://www.societe.com/societe/sa-eaux-minerales-evian-797080850.html</a:t>
            </a:r>
          </a:p>
          <a:p>
            <a:r>
              <a:rPr lang="fr-FR" sz="1600" u="sng" dirty="0">
                <a:solidFill>
                  <a:schemeClr val="accent1">
                    <a:lumMod val="75000"/>
                  </a:schemeClr>
                </a:solidFill>
              </a:rPr>
              <a:t>https://www.verif.com/bilans-gratuits/SA-EAUX-MINERALES-EVIAN-797080850/</a:t>
            </a:r>
          </a:p>
          <a:p>
            <a:r>
              <a:rPr lang="fr-FR" sz="1600" u="sng" dirty="0">
                <a:solidFill>
                  <a:schemeClr val="accent1">
                    <a:lumMod val="75000"/>
                  </a:schemeClr>
                </a:solidFill>
              </a:rPr>
              <a:t>https://www.youtube.com/watch?v=kzhiO9KqNvM</a:t>
            </a:r>
          </a:p>
          <a:p>
            <a:r>
              <a:rPr lang="en-GB" sz="1600" u="sng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https://www.youtube.com/watch?v=nWFPMwlY7EA</a:t>
            </a:r>
            <a:endParaRPr lang="en-GB" sz="16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5400" dirty="0"/>
              <a:t>Thank you for your attention, do you   		have any questions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05859" cy="25111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708" y="4475108"/>
            <a:ext cx="3627120" cy="27203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709" y="4879784"/>
            <a:ext cx="2730871" cy="16360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21" y="4770782"/>
            <a:ext cx="5102832" cy="19618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337" y="152305"/>
            <a:ext cx="830036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2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Berlin Sans FB" panose="020E0602020502020306" pitchFamily="34" charset="0"/>
              </a:rPr>
              <a:t>I) Introduction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4" y="1824818"/>
            <a:ext cx="4551567" cy="4551567"/>
          </a:xfrm>
        </p:spPr>
      </p:pic>
      <p:sp>
        <p:nvSpPr>
          <p:cNvPr id="5" name="ZoneTexte 4"/>
          <p:cNvSpPr txBox="1"/>
          <p:nvPr/>
        </p:nvSpPr>
        <p:spPr>
          <a:xfrm>
            <a:off x="6096000" y="2023110"/>
            <a:ext cx="6096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“Food company: Company that processes and sells food.” (The free dictionary)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Average adult looses around 2.5 litres of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Essential to stay hydrated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You can survive:</a:t>
            </a:r>
            <a:br>
              <a:rPr lang="en-GB" sz="2200" dirty="0"/>
            </a:br>
            <a:r>
              <a:rPr lang="en-GB" sz="2200" dirty="0"/>
              <a:t> - 40 days without food</a:t>
            </a:r>
            <a:br>
              <a:rPr lang="en-GB" sz="2200" dirty="0"/>
            </a:br>
            <a:r>
              <a:rPr lang="en-GB" sz="2200" dirty="0"/>
              <a:t> - 2 days without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Evian owned by Danone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French company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Worldwide famous</a:t>
            </a:r>
          </a:p>
        </p:txBody>
      </p:sp>
    </p:spTree>
    <p:extLst>
      <p:ext uri="{BB962C8B-B14F-4D97-AF65-F5344CB8AC3E}">
        <p14:creationId xmlns:p14="http://schemas.microsoft.com/office/powerpoint/2010/main" val="126546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erlin Sans FB" panose="020E0602020502020306" pitchFamily="34" charset="0"/>
              </a:rPr>
              <a:t>II) A </a:t>
            </a:r>
            <a:r>
              <a:rPr lang="fr-FR" dirty="0" err="1">
                <a:latin typeface="Berlin Sans FB" panose="020E0602020502020306" pitchFamily="34" charset="0"/>
              </a:rPr>
              <a:t>Brief</a:t>
            </a:r>
            <a:r>
              <a:rPr lang="fr-FR" dirty="0">
                <a:latin typeface="Berlin Sans FB" panose="020E0602020502020306" pitchFamily="34" charset="0"/>
              </a:rPr>
              <a:t> </a:t>
            </a:r>
            <a:r>
              <a:rPr lang="fr-FR" dirty="0" err="1">
                <a:latin typeface="Berlin Sans FB" panose="020E0602020502020306" pitchFamily="34" charset="0"/>
              </a:rPr>
              <a:t>History</a:t>
            </a:r>
            <a:r>
              <a:rPr lang="fr-FR" dirty="0">
                <a:latin typeface="Berlin Sans FB" panose="020E0602020502020306" pitchFamily="34" charset="0"/>
              </a:rPr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78689"/>
            <a:ext cx="10515600" cy="4351338"/>
          </a:xfrm>
        </p:spPr>
        <p:txBody>
          <a:bodyPr/>
          <a:lstStyle/>
          <a:p>
            <a:r>
              <a:rPr lang="en-GB" b="1" dirty="0"/>
              <a:t>1) Discovery of the source 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8" y="2441099"/>
            <a:ext cx="4919052" cy="312039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05" y="502037"/>
            <a:ext cx="4160520" cy="31203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F19BC19-C21B-4691-9D72-BB9662209445}"/>
              </a:ext>
            </a:extLst>
          </p:cNvPr>
          <p:cNvSpPr txBox="1"/>
          <p:nvPr/>
        </p:nvSpPr>
        <p:spPr>
          <a:xfrm>
            <a:off x="6571072" y="4173573"/>
            <a:ext cx="4686300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1789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Water had positive effect on health 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 Mr. </a:t>
            </a:r>
            <a:r>
              <a:rPr lang="en-GB" sz="2200" dirty="0" err="1"/>
              <a:t>Cachat</a:t>
            </a:r>
            <a:r>
              <a:rPr lang="en-GB" sz="2200" dirty="0"/>
              <a:t> began selling water 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200" dirty="0"/>
              <a:t>Evian = perfect water and health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212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835" y="72146"/>
            <a:ext cx="10515600" cy="1325563"/>
          </a:xfrm>
        </p:spPr>
        <p:txBody>
          <a:bodyPr/>
          <a:lstStyle/>
          <a:p>
            <a:r>
              <a:rPr lang="fr-FR" dirty="0">
                <a:latin typeface="Berlin Sans FB" panose="020E0602020502020306" pitchFamily="34" charset="0"/>
              </a:rPr>
              <a:t>II) A </a:t>
            </a:r>
            <a:r>
              <a:rPr lang="fr-FR" dirty="0" err="1">
                <a:latin typeface="Berlin Sans FB" panose="020E0602020502020306" pitchFamily="34" charset="0"/>
              </a:rPr>
              <a:t>Brief</a:t>
            </a:r>
            <a:r>
              <a:rPr lang="fr-FR" dirty="0">
                <a:latin typeface="Berlin Sans FB" panose="020E0602020502020306" pitchFamily="34" charset="0"/>
              </a:rPr>
              <a:t> </a:t>
            </a:r>
            <a:r>
              <a:rPr lang="fr-FR" dirty="0" err="1">
                <a:latin typeface="Berlin Sans FB" panose="020E0602020502020306" pitchFamily="34" charset="0"/>
              </a:rPr>
              <a:t>History</a:t>
            </a:r>
            <a:r>
              <a:rPr lang="fr-FR" dirty="0">
                <a:latin typeface="Berlin Sans FB" panose="020E0602020502020306" pitchFamily="34" charset="0"/>
              </a:rPr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55414"/>
            <a:ext cx="4555435" cy="612775"/>
          </a:xfrm>
        </p:spPr>
        <p:txBody>
          <a:bodyPr/>
          <a:lstStyle/>
          <a:p>
            <a:r>
              <a:rPr lang="en-GB" b="1" dirty="0"/>
              <a:t>2) Timeline of the company</a:t>
            </a:r>
          </a:p>
          <a:p>
            <a:endParaRPr lang="fr-FR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B0A6E340-E90A-4220-8970-5F558A44A074}"/>
              </a:ext>
            </a:extLst>
          </p:cNvPr>
          <p:cNvSpPr/>
          <p:nvPr/>
        </p:nvSpPr>
        <p:spPr>
          <a:xfrm>
            <a:off x="516835" y="3467796"/>
            <a:ext cx="10836965" cy="160682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5ED98DF-0A6F-466E-AFDF-F7081DD99F81}"/>
              </a:ext>
            </a:extLst>
          </p:cNvPr>
          <p:cNvCxnSpPr>
            <a:cxnSpLocks/>
          </p:cNvCxnSpPr>
          <p:nvPr/>
        </p:nvCxnSpPr>
        <p:spPr>
          <a:xfrm>
            <a:off x="838200" y="3684981"/>
            <a:ext cx="0" cy="96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D3CF56A-65F7-4F33-B631-B92FCA3F778A}"/>
              </a:ext>
            </a:extLst>
          </p:cNvPr>
          <p:cNvSpPr txBox="1"/>
          <p:nvPr/>
        </p:nvSpPr>
        <p:spPr>
          <a:xfrm>
            <a:off x="0" y="1932915"/>
            <a:ext cx="1908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1789</a:t>
            </a:r>
            <a:r>
              <a:rPr lang="fr-FR" sz="2000" dirty="0"/>
              <a:t> : </a:t>
            </a:r>
            <a:r>
              <a:rPr lang="en-US" sz="2000" dirty="0"/>
              <a:t>The health problems of the Marquis de </a:t>
            </a:r>
            <a:r>
              <a:rPr lang="en-US" sz="2000" dirty="0" err="1"/>
              <a:t>Lessert</a:t>
            </a:r>
            <a:r>
              <a:rPr lang="en-US" sz="2000" dirty="0"/>
              <a:t> were cured by Evian water.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7476789-CBEE-43C7-BE4A-D90752B520CC}"/>
              </a:ext>
            </a:extLst>
          </p:cNvPr>
          <p:cNvSpPr txBox="1"/>
          <p:nvPr/>
        </p:nvSpPr>
        <p:spPr>
          <a:xfrm>
            <a:off x="1094155" y="4886168"/>
            <a:ext cx="19082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1824</a:t>
            </a:r>
            <a:r>
              <a:rPr lang="en-US" sz="2000" dirty="0"/>
              <a:t> : Water is used for drinking and bathing in “cures”. </a:t>
            </a:r>
            <a:br>
              <a:rPr lang="en-US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F271DB-160C-4D29-9C7F-3F86327D8EE3}"/>
              </a:ext>
            </a:extLst>
          </p:cNvPr>
          <p:cNvSpPr txBox="1"/>
          <p:nvPr/>
        </p:nvSpPr>
        <p:spPr>
          <a:xfrm>
            <a:off x="2318319" y="1932915"/>
            <a:ext cx="19083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1878</a:t>
            </a:r>
            <a:r>
              <a:rPr lang="en-US" sz="2000" dirty="0"/>
              <a:t> : The French Academy of Medicine recognized the benefits of Evian water. </a:t>
            </a:r>
            <a:endParaRPr lang="fr-FR" dirty="0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ED63810-931B-4930-B297-2672E1A44316}"/>
              </a:ext>
            </a:extLst>
          </p:cNvPr>
          <p:cNvCxnSpPr>
            <a:cxnSpLocks/>
          </p:cNvCxnSpPr>
          <p:nvPr/>
        </p:nvCxnSpPr>
        <p:spPr>
          <a:xfrm>
            <a:off x="3115917" y="3735336"/>
            <a:ext cx="0" cy="96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7F66A8A-3036-4F4C-882F-BFB4A74AD3EF}"/>
              </a:ext>
            </a:extLst>
          </p:cNvPr>
          <p:cNvCxnSpPr>
            <a:cxnSpLocks/>
          </p:cNvCxnSpPr>
          <p:nvPr/>
        </p:nvCxnSpPr>
        <p:spPr>
          <a:xfrm>
            <a:off x="5935317" y="3735336"/>
            <a:ext cx="0" cy="96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E0F6A50-D4BE-4A11-8D77-2D7B11F1CE39}"/>
              </a:ext>
            </a:extLst>
          </p:cNvPr>
          <p:cNvCxnSpPr>
            <a:cxnSpLocks/>
          </p:cNvCxnSpPr>
          <p:nvPr/>
        </p:nvCxnSpPr>
        <p:spPr>
          <a:xfrm>
            <a:off x="8878955" y="3719355"/>
            <a:ext cx="0" cy="96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042F6B1-7B3C-45E5-847C-3D2878561FC8}"/>
              </a:ext>
            </a:extLst>
          </p:cNvPr>
          <p:cNvCxnSpPr>
            <a:cxnSpLocks/>
          </p:cNvCxnSpPr>
          <p:nvPr/>
        </p:nvCxnSpPr>
        <p:spPr>
          <a:xfrm>
            <a:off x="10207485" y="3856660"/>
            <a:ext cx="0" cy="96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0700532-3B4C-4D21-B64B-C083A83F0579}"/>
              </a:ext>
            </a:extLst>
          </p:cNvPr>
          <p:cNvCxnSpPr>
            <a:cxnSpLocks/>
          </p:cNvCxnSpPr>
          <p:nvPr/>
        </p:nvCxnSpPr>
        <p:spPr>
          <a:xfrm>
            <a:off x="7444408" y="3892862"/>
            <a:ext cx="0" cy="96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5377FD9-8907-40D6-A47F-E2F0B29C6C77}"/>
              </a:ext>
            </a:extLst>
          </p:cNvPr>
          <p:cNvCxnSpPr>
            <a:cxnSpLocks/>
          </p:cNvCxnSpPr>
          <p:nvPr/>
        </p:nvCxnSpPr>
        <p:spPr>
          <a:xfrm>
            <a:off x="1911606" y="3899971"/>
            <a:ext cx="0" cy="96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83CCD99-7E06-4C12-B48B-AEF49804E0D3}"/>
              </a:ext>
            </a:extLst>
          </p:cNvPr>
          <p:cNvCxnSpPr>
            <a:cxnSpLocks/>
          </p:cNvCxnSpPr>
          <p:nvPr/>
        </p:nvCxnSpPr>
        <p:spPr>
          <a:xfrm>
            <a:off x="4555435" y="3892862"/>
            <a:ext cx="0" cy="96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9C804-DD49-47CB-9715-F8277851884B}"/>
              </a:ext>
            </a:extLst>
          </p:cNvPr>
          <p:cNvSpPr txBox="1"/>
          <p:nvPr/>
        </p:nvSpPr>
        <p:spPr>
          <a:xfrm>
            <a:off x="9425627" y="4886168"/>
            <a:ext cx="17393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Since </a:t>
            </a:r>
            <a:r>
              <a:rPr lang="en-US" sz="2000" b="1" dirty="0"/>
              <a:t>2000 </a:t>
            </a:r>
            <a:r>
              <a:rPr lang="en-US" sz="2000" dirty="0"/>
              <a:t>Regular launch of different limited edition designed bottles. </a:t>
            </a:r>
          </a:p>
          <a:p>
            <a:br>
              <a:rPr lang="en-US" dirty="0"/>
            </a:b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44E1266-2572-45BB-97AD-D542E86BDE85}"/>
              </a:ext>
            </a:extLst>
          </p:cNvPr>
          <p:cNvSpPr txBox="1"/>
          <p:nvPr/>
        </p:nvSpPr>
        <p:spPr>
          <a:xfrm>
            <a:off x="8022539" y="2548468"/>
            <a:ext cx="17393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1999 </a:t>
            </a:r>
            <a:r>
              <a:rPr lang="en-US" sz="2000" dirty="0"/>
              <a:t>: Creation of the Evian Centre for water</a:t>
            </a:r>
            <a:endParaRPr lang="fr-FR" sz="20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9F57023-970C-4010-B6A9-C7E276118538}"/>
              </a:ext>
            </a:extLst>
          </p:cNvPr>
          <p:cNvSpPr txBox="1"/>
          <p:nvPr/>
        </p:nvSpPr>
        <p:spPr>
          <a:xfrm>
            <a:off x="7119774" y="4886168"/>
            <a:ext cx="1364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1995</a:t>
            </a:r>
            <a:r>
              <a:rPr lang="fr-FR" sz="2000" dirty="0"/>
              <a:t> : </a:t>
            </a:r>
            <a:r>
              <a:rPr lang="fr-FR" sz="2000" dirty="0" err="1"/>
              <a:t>Bottles</a:t>
            </a:r>
            <a:r>
              <a:rPr lang="fr-FR" sz="2000" dirty="0"/>
              <a:t>: </a:t>
            </a:r>
            <a:r>
              <a:rPr lang="fr-FR" sz="2000" dirty="0" err="1"/>
              <a:t>from</a:t>
            </a:r>
            <a:r>
              <a:rPr lang="fr-FR" sz="2000" dirty="0"/>
              <a:t> PVC to PET.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CBBF437-086D-4305-927D-6A4C7388B9EC}"/>
              </a:ext>
            </a:extLst>
          </p:cNvPr>
          <p:cNvSpPr txBox="1"/>
          <p:nvPr/>
        </p:nvSpPr>
        <p:spPr>
          <a:xfrm>
            <a:off x="5127520" y="2548468"/>
            <a:ext cx="1615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1962 </a:t>
            </a:r>
            <a:r>
              <a:rPr lang="en-US" sz="2000" dirty="0"/>
              <a:t>: Launch of the first Evian facial spray.</a:t>
            </a:r>
            <a:endParaRPr lang="fr-FR" sz="20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8B46EE2-2670-482B-9DA9-D1BD558FBE9D}"/>
              </a:ext>
            </a:extLst>
          </p:cNvPr>
          <p:cNvSpPr txBox="1"/>
          <p:nvPr/>
        </p:nvSpPr>
        <p:spPr>
          <a:xfrm>
            <a:off x="3838991" y="4886168"/>
            <a:ext cx="151074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1935 </a:t>
            </a:r>
            <a:r>
              <a:rPr lang="en-US" sz="2000" dirty="0"/>
              <a:t>: Evian focused on water for babies</a:t>
            </a:r>
          </a:p>
          <a:p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889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erlin Sans FB" panose="020E0602020502020306" pitchFamily="34" charset="0"/>
              </a:rPr>
              <a:t>III) </a:t>
            </a:r>
            <a:r>
              <a:rPr lang="en-GB" dirty="0">
                <a:latin typeface="Berlin Sans FB" panose="020E0602020502020306" pitchFamily="34" charset="0"/>
              </a:rPr>
              <a:t>Organisation and Structure</a:t>
            </a:r>
            <a:endParaRPr lang="en-GB" dirty="0"/>
          </a:p>
        </p:txBody>
      </p:sp>
      <p:pic>
        <p:nvPicPr>
          <p:cNvPr id="4" name="Image 3" descr="Résultat de recherche d'images pour &quot;Organisation / structure of danone&quot;">
            <a:extLst>
              <a:ext uri="{FF2B5EF4-FFF2-40B4-BE49-F238E27FC236}">
                <a16:creationId xmlns:a16="http://schemas.microsoft.com/office/drawing/2014/main" id="{DF7EF2B6-446B-478B-A850-78FD924F9B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1690687"/>
            <a:ext cx="737616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08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2614" y="536575"/>
            <a:ext cx="10515600" cy="903605"/>
          </a:xfrm>
        </p:spPr>
        <p:txBody>
          <a:bodyPr>
            <a:normAutofit fontScale="90000"/>
          </a:bodyPr>
          <a:lstStyle/>
          <a:p>
            <a:br>
              <a:rPr lang="fr-FR" dirty="0">
                <a:latin typeface="Berlin Sans FB" panose="020E0602020502020306" pitchFamily="34" charset="0"/>
              </a:rPr>
            </a:br>
            <a:r>
              <a:rPr lang="fr-FR" sz="4900" dirty="0">
                <a:latin typeface="Berlin Sans FB" panose="020E0602020502020306" pitchFamily="34" charset="0"/>
              </a:rPr>
              <a:t>III) </a:t>
            </a:r>
            <a:r>
              <a:rPr lang="en-GB" sz="4900" dirty="0">
                <a:latin typeface="Berlin Sans FB" panose="020E0602020502020306" pitchFamily="34" charset="0"/>
              </a:rPr>
              <a:t>Organisation and Structure</a:t>
            </a:r>
            <a:br>
              <a:rPr lang="en-GB" b="1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1) Geographical presence</a:t>
            </a:r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65" y="157817"/>
            <a:ext cx="3790123" cy="1855561"/>
          </a:xfrm>
          <a:prstGeom prst="rect">
            <a:avLst/>
          </a:prstGeom>
        </p:spPr>
      </p:pic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83138D69-B5DD-4BD8-B4D4-9C6955787A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689724"/>
              </p:ext>
            </p:extLst>
          </p:nvPr>
        </p:nvGraphicFramePr>
        <p:xfrm>
          <a:off x="238540" y="2532185"/>
          <a:ext cx="5247860" cy="4030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7C5A1759-76AE-4D9B-989B-4E24F2E0711B}"/>
              </a:ext>
            </a:extLst>
          </p:cNvPr>
          <p:cNvSpPr txBox="1"/>
          <p:nvPr/>
        </p:nvSpPr>
        <p:spPr>
          <a:xfrm>
            <a:off x="5880648" y="5653743"/>
            <a:ext cx="37901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2200" dirty="0"/>
              <a:t>5 continents  	 	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2200" dirty="0"/>
              <a:t>150 countries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026" name="Picture 2" descr="Résultat de recherche d'images pour &quot;evian les bains carte de france&quot;">
            <a:extLst>
              <a:ext uri="{FF2B5EF4-FFF2-40B4-BE49-F238E27FC236}">
                <a16:creationId xmlns:a16="http://schemas.microsoft.com/office/drawing/2014/main" id="{4BBBA2B3-CAA3-4ED1-8B2A-29D4B5C2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80" y="2115914"/>
            <a:ext cx="3619781" cy="343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D383022-2623-455D-BAB1-997989C73439}"/>
              </a:ext>
            </a:extLst>
          </p:cNvPr>
          <p:cNvSpPr/>
          <p:nvPr/>
        </p:nvSpPr>
        <p:spPr>
          <a:xfrm rot="7294032">
            <a:off x="9385433" y="3209142"/>
            <a:ext cx="649357" cy="5565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627A47F-65E9-43B6-877A-579F24807F8E}"/>
              </a:ext>
            </a:extLst>
          </p:cNvPr>
          <p:cNvSpPr txBox="1"/>
          <p:nvPr/>
        </p:nvSpPr>
        <p:spPr>
          <a:xfrm>
            <a:off x="8634185" y="5551207"/>
            <a:ext cx="28616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 err="1"/>
              <a:t>Mostly</a:t>
            </a:r>
            <a:r>
              <a:rPr lang="fr-FR" sz="2200" dirty="0"/>
              <a:t> </a:t>
            </a:r>
            <a:r>
              <a:rPr lang="fr-FR" sz="2200" dirty="0" err="1"/>
              <a:t>sold</a:t>
            </a:r>
            <a:r>
              <a:rPr lang="fr-FR" sz="2200" dirty="0"/>
              <a:t> in France, </a:t>
            </a:r>
            <a:r>
              <a:rPr lang="fr-FR" sz="2200" dirty="0" err="1"/>
              <a:t>Belgium</a:t>
            </a:r>
            <a:r>
              <a:rPr lang="fr-FR" sz="2200" dirty="0"/>
              <a:t>, UK, </a:t>
            </a:r>
            <a:r>
              <a:rPr lang="fr-FR" sz="2200" dirty="0" err="1"/>
              <a:t>Switzerland</a:t>
            </a:r>
            <a:r>
              <a:rPr lang="fr-FR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870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latin typeface="Berlin Sans FB" panose="020E0602020502020306" pitchFamily="34" charset="0"/>
              </a:rPr>
              <a:t>III) Organisation and Structure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b="1"/>
              <a:t>2) Number of employees</a:t>
            </a:r>
          </a:p>
          <a:p>
            <a:endParaRPr lang="en-GB"/>
          </a:p>
        </p:txBody>
      </p:sp>
      <p:pic>
        <p:nvPicPr>
          <p:cNvPr id="1026" name="Picture 2" descr="https://lh6.googleusercontent.com/dvTMqem1i5hFi6tx3dRSe4o_f34rd5xhTW0SCKZOX9t1Ja6xVG-CtFz4P5GgO5gNjdclLyMWOwvWWxlo6AccXb3CGct8LzZDiUL0LcFwozwbZHhfHPKThyAiCNHu5jCf872Dmv2-">
            <a:extLst>
              <a:ext uri="{FF2B5EF4-FFF2-40B4-BE49-F238E27FC236}">
                <a16:creationId xmlns:a16="http://schemas.microsoft.com/office/drawing/2014/main" id="{501CD328-6E7F-4DD5-88C9-10184CC3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6963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7A5C6FC-0651-4F94-8E6D-F4A7146DE6D3}"/>
              </a:ext>
            </a:extLst>
          </p:cNvPr>
          <p:cNvSpPr txBox="1"/>
          <p:nvPr/>
        </p:nvSpPr>
        <p:spPr>
          <a:xfrm>
            <a:off x="7244861" y="2527569"/>
            <a:ext cx="39248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 2072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Hard to get the org chart because it is a subsidiary of Danone.  </a:t>
            </a:r>
          </a:p>
        </p:txBody>
      </p:sp>
    </p:spTree>
    <p:extLst>
      <p:ext uri="{BB962C8B-B14F-4D97-AF65-F5344CB8AC3E}">
        <p14:creationId xmlns:p14="http://schemas.microsoft.com/office/powerpoint/2010/main" val="3856797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Berlin Sans FB" panose="020E0602020502020306" pitchFamily="34" charset="0"/>
              </a:rPr>
              <a:t>III) </a:t>
            </a:r>
            <a:r>
              <a:rPr lang="en-GB" dirty="0">
                <a:latin typeface="Berlin Sans FB" panose="020E0602020502020306" pitchFamily="34" charset="0"/>
              </a:rPr>
              <a:t>Organisation and Structure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3) Economic indicators</a:t>
            </a:r>
          </a:p>
          <a:p>
            <a:endParaRPr lang="en-GB" dirty="0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665C3321-2482-4177-800F-79CBD4C74D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762716"/>
              </p:ext>
            </p:extLst>
          </p:nvPr>
        </p:nvGraphicFramePr>
        <p:xfrm>
          <a:off x="6858509" y="3304480"/>
          <a:ext cx="5141119" cy="3316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30565385-AE81-4B92-922D-D7E8414E8145}"/>
              </a:ext>
            </a:extLst>
          </p:cNvPr>
          <p:cNvSpPr txBox="1"/>
          <p:nvPr/>
        </p:nvSpPr>
        <p:spPr>
          <a:xfrm>
            <a:off x="838200" y="2672862"/>
            <a:ext cx="476074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N°2 worldwide in bottle water volume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2,2 billion bottles per year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6 million bottles per day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1,5 billion </a:t>
            </a:r>
            <a:r>
              <a:rPr lang="en-GB" dirty="0" err="1"/>
              <a:t>liter</a:t>
            </a:r>
            <a:r>
              <a:rPr lang="en-GB" dirty="0"/>
              <a:t> of water bottled per day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18% of the French still water market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 Turnover &gt; 1,5 billion Euros in 2016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4963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945</Words>
  <Application>Microsoft Office PowerPoint</Application>
  <PresentationFormat>Grand écran</PresentationFormat>
  <Paragraphs>212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Bahnschrift SemiLight</vt:lpstr>
      <vt:lpstr>Berlin Sans FB</vt:lpstr>
      <vt:lpstr>Calibri</vt:lpstr>
      <vt:lpstr>Calibri Light</vt:lpstr>
      <vt:lpstr>Thème Office</vt:lpstr>
      <vt:lpstr>      Food company</vt:lpstr>
      <vt:lpstr>Plan</vt:lpstr>
      <vt:lpstr>I) Introduction </vt:lpstr>
      <vt:lpstr>II) A Brief History </vt:lpstr>
      <vt:lpstr>II) A Brief History </vt:lpstr>
      <vt:lpstr>III) Organisation and Structure</vt:lpstr>
      <vt:lpstr> III) Organisation and Structure </vt:lpstr>
      <vt:lpstr>III) Organisation and Structure</vt:lpstr>
      <vt:lpstr>III) Organisation and Structure</vt:lpstr>
      <vt:lpstr>III) Organisation and Structure</vt:lpstr>
      <vt:lpstr>IV) From the water to the bottle</vt:lpstr>
      <vt:lpstr> V) Water composition </vt:lpstr>
      <vt:lpstr> VI) Product range </vt:lpstr>
      <vt:lpstr>VI) Product range</vt:lpstr>
      <vt:lpstr>VI) Product range</vt:lpstr>
      <vt:lpstr>VI) Product range</vt:lpstr>
      <vt:lpstr>VI) Product range</vt:lpstr>
      <vt:lpstr>VII) Life cycle of an Evian bottle</vt:lpstr>
      <vt:lpstr>VIII) Environment</vt:lpstr>
      <vt:lpstr>Présentation PowerPoint</vt:lpstr>
      <vt:lpstr>Objective: reach the target of zero net carbon</vt:lpstr>
      <vt:lpstr>Objective: reach the target of zero net carbon</vt:lpstr>
      <vt:lpstr>Objective: reach the target of zero net carbon</vt:lpstr>
      <vt:lpstr>Objective: reach the target of zero net carbon</vt:lpstr>
      <vt:lpstr>Respect of the water cycle</vt:lpstr>
      <vt:lpstr>Présentation PowerPoint</vt:lpstr>
      <vt:lpstr>IX) Conclusion</vt:lpstr>
      <vt:lpstr>BIBLIOGRAPHY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company</dc:title>
  <dc:creator>Léa HARMEL</dc:creator>
  <cp:lastModifiedBy>Sarah GASTALDO</cp:lastModifiedBy>
  <cp:revision>63</cp:revision>
  <dcterms:created xsi:type="dcterms:W3CDTF">2018-03-15T13:38:17Z</dcterms:created>
  <dcterms:modified xsi:type="dcterms:W3CDTF">2018-03-19T12:04:00Z</dcterms:modified>
</cp:coreProperties>
</file>